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8" r:id="rId12"/>
    <p:sldId id="297" r:id="rId13"/>
    <p:sldId id="300" r:id="rId14"/>
    <p:sldId id="301" r:id="rId15"/>
    <p:sldId id="302" r:id="rId16"/>
    <p:sldId id="303" r:id="rId17"/>
    <p:sldId id="362" r:id="rId18"/>
    <p:sldId id="363" r:id="rId19"/>
    <p:sldId id="306" r:id="rId20"/>
    <p:sldId id="307" r:id="rId21"/>
    <p:sldId id="360" r:id="rId22"/>
    <p:sldId id="361" r:id="rId23"/>
    <p:sldId id="366" r:id="rId24"/>
    <p:sldId id="367" r:id="rId25"/>
    <p:sldId id="308" r:id="rId26"/>
    <p:sldId id="309" r:id="rId27"/>
    <p:sldId id="368" r:id="rId28"/>
    <p:sldId id="369" r:id="rId29"/>
    <p:sldId id="310" r:id="rId30"/>
    <p:sldId id="311" r:id="rId31"/>
    <p:sldId id="312" r:id="rId32"/>
    <p:sldId id="313" r:id="rId33"/>
    <p:sldId id="364" r:id="rId34"/>
    <p:sldId id="365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72" r:id="rId58"/>
    <p:sldId id="373" r:id="rId59"/>
    <p:sldId id="370" r:id="rId60"/>
    <p:sldId id="371" r:id="rId61"/>
    <p:sldId id="352" r:id="rId62"/>
    <p:sldId id="353" r:id="rId63"/>
    <p:sldId id="354" r:id="rId64"/>
    <p:sldId id="355" r:id="rId65"/>
    <p:sldId id="357" r:id="rId66"/>
    <p:sldId id="358" r:id="rId67"/>
    <p:sldId id="345" r:id="rId68"/>
    <p:sldId id="346" r:id="rId69"/>
    <p:sldId id="347" r:id="rId70"/>
    <p:sldId id="348" r:id="rId71"/>
    <p:sldId id="328" r:id="rId72"/>
    <p:sldId id="329" r:id="rId73"/>
    <p:sldId id="334" r:id="rId74"/>
    <p:sldId id="331" r:id="rId75"/>
    <p:sldId id="335" r:id="rId76"/>
    <p:sldId id="333" r:id="rId77"/>
    <p:sldId id="359" r:id="rId78"/>
    <p:sldId id="351" r:id="rId79"/>
  </p:sldIdLst>
  <p:sldSz cx="7559675" cy="532765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Marvel" pitchFamily="2" charset="0"/>
      <p:regular r:id="rId87"/>
    </p:embeddedFont>
    <p:embeddedFont>
      <p:font typeface="Ubuntu" panose="020B0504030602030204" pitchFamily="34" charset="0"/>
      <p:regular r:id="rId88"/>
      <p:bold r:id="rId89"/>
      <p:italic r:id="rId90"/>
      <p:boldItalic r:id="rId91"/>
    </p:embeddedFont>
    <p:embeddedFont>
      <p:font typeface="Ubuntu Light" panose="020B0304030602030204" pitchFamily="34" charset="0"/>
      <p:regular r:id="rId92"/>
      <p:italic r:id="rId9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 Kranendonk" initials="SK" lastIdx="8" clrIdx="0">
    <p:extLst>
      <p:ext uri="{19B8F6BF-5375-455C-9EA6-DF929625EA0E}">
        <p15:presenceInfo xmlns:p15="http://schemas.microsoft.com/office/powerpoint/2012/main" userId="acef0a9426a7f6dc" providerId="Windows Live"/>
      </p:ext>
    </p:extLst>
  </p:cmAuthor>
  <p:cmAuthor id="2" name="Lohic Beneyzet" initials="LB" lastIdx="2" clrIdx="1">
    <p:extLst>
      <p:ext uri="{19B8F6BF-5375-455C-9EA6-DF929625EA0E}">
        <p15:presenceInfo xmlns:p15="http://schemas.microsoft.com/office/powerpoint/2012/main" userId="Lohic Beneyz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6327"/>
  </p:normalViewPr>
  <p:slideViewPr>
    <p:cSldViewPr snapToGrid="0" snapToObjects="1">
      <p:cViewPr varScale="1">
        <p:scale>
          <a:sx n="135" d="100"/>
          <a:sy n="135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1T10:28:25.128" idx="1">
    <p:pos x="3728" y="1033"/>
    <p:text>Look for a better translation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2T16:34:35.763" idx="2">
    <p:pos x="2623" y="884"/>
    <p:text>Is Time here Delay or Duration?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668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877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18"/>
            <a:ext cx="4961872" cy="1631215"/>
            <a:chOff x="2149311" y="3497513"/>
            <a:chExt cx="3321303" cy="11928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MESUR</a:t>
              </a:r>
              <a:r>
                <a:rPr lang="en-US" sz="10000" dirty="0">
                  <a:solidFill>
                    <a:schemeClr val="bg1"/>
                  </a:solidFill>
                  <a:latin typeface="Marvel" pitchFamily="2" charset="0"/>
                </a:rPr>
                <a:t>E DES</a:t>
              </a:r>
              <a:endParaRPr lang="en-NL" sz="10000" dirty="0">
                <a:solidFill>
                  <a:schemeClr val="bg1"/>
                </a:solidFill>
                <a:latin typeface="Marvel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1" y="1809759"/>
            <a:ext cx="4400368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dirty="0">
                  <a:solidFill>
                    <a:schemeClr val="bg1"/>
                  </a:solidFill>
                  <a:latin typeface="Marvel" pitchFamily="2" charset="0"/>
                </a:rPr>
                <a:t>RESULTATS</a:t>
              </a:r>
              <a:endParaRPr lang="en-NL" sz="10000" dirty="0">
                <a:solidFill>
                  <a:schemeClr val="bg1"/>
                </a:solidFill>
                <a:latin typeface="Marvel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  <a:endParaRPr lang="en-US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Client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313894"/>
            <a:ext cx="5792732" cy="2181406"/>
            <a:chOff x="821477" y="1283595"/>
            <a:chExt cx="5792732" cy="21814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28359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Tendances des</a:t>
              </a:r>
              <a:b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Défauts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Rapport Coût Produit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Taux d’échec des changements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73329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9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 des versions installées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38" y="3569729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24604"/>
            <a:ext cx="3305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fr-FR" altLang="nl-NL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est une organisation de formation basée aux Pays-Bas dont la mission est d'aider les professionnels à devenir de formidables animateurs Scrum. Un animateur Scrum peut être un Scrum Master, un Product </a:t>
            </a:r>
            <a:r>
              <a:rPr lang="fr-FR" altLang="nl-NL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Owner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un développeur ou un leader. Les grands animateurs Scrum comprennent les valeurs et principes Scrum et les utilisent pour mettre en œuvre efficacement Scrum avec leurs équipes et organisations.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fr-FR" altLang="nl-NL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est un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partenaire Scrum.org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Nos cours sont accrédités, toujours à jour, amusants, super interactifs et toujours animés par deux formateurs pour maximiser vos objectifs d'apprentissage. Nos formateurs sont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des experts chevronnés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et des formateurs Scrum Professionnels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certifiés Scrum.org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 avec une expérience pratique substantielle acquise dans divers contextes.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48287"/>
            <a:ext cx="357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Ce jeu est basé sur le Management par Preuves (EBM). EBM est un cadre empirique que les organisations peuvent utiliser pour aider </a:t>
            </a:r>
            <a:r>
              <a:rPr lang="fr-FR" altLang="nl-NL" sz="1000" dirty="0">
                <a:solidFill>
                  <a:schemeClr val="bg1"/>
                </a:solidFill>
                <a:latin typeface="Ubuntu" panose="020B0504030602030204" pitchFamily="34" charset="0"/>
              </a:rPr>
              <a:t>à</a:t>
            </a:r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 mesurer la valeur (perçue) du produit et la façon font elles livrent leurs produits. Les mesures peuvent être inspectées pour aider </a:t>
            </a:r>
            <a:r>
              <a:rPr lang="fr-FR" altLang="nl-NL" sz="1000" dirty="0">
                <a:solidFill>
                  <a:schemeClr val="bg1"/>
                </a:solidFill>
                <a:latin typeface="Ubuntu" panose="020B0504030602030204" pitchFamily="34" charset="0"/>
              </a:rPr>
              <a:t>à</a:t>
            </a:r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 maximiser la valeur du produit et améliorer la façon de travailler.</a:t>
            </a:r>
            <a:endParaRPr lang="fr-FR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3612" y="1837558"/>
            <a:ext cx="33053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En tant qu’Animateur Scrum. Mettez les 4 Domaines de Valeur Clé (</a:t>
            </a:r>
            <a:r>
              <a:rPr lang="fr-FR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KVAs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) sur une ligne au sol (Valeur Actuelle, Délai de mise sur le Marché, Capacité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à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Innover et la Valeur Non-</a:t>
            </a:r>
            <a:r>
              <a:rPr lang="fr-FR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Realisée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).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Expliquez chaque KVA aux participants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Formez deux groupes et remettez à l'un des groupes les cartes KVM (Key Value </a:t>
            </a:r>
            <a:r>
              <a:rPr lang="fr-FR" altLang="nl-NL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) vertes et l'autre groupe les KVM violets restantes.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1: Invitez le (s) groupe (s) à discuter et à placer les KVM sous le bon KVA.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2: Invitez les deux groupes à discuter de leurs résultats et à adapter leurs fiches. Assurez-vous qu'à la fin de ce tour, les cartes KVM sont sous le bon KVA.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3: Invitez les participants à examiner individuellement les KVM et à sélectionner un KVM qui a retenu leur attention. (Un KVM non-EBM peut également être choisi à ce stade)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4: Invitez les participants à former des groupes de quatre. Demandez à chaque participant d'expliquer pourquoi il a choisi son KVM et de collaborer à sa mise en œuvre. (Dans le cas de mesures non-EBM, faites attention qu'il ne s'agit pas de mesures de vanité et discutez des pièges potentiels)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319382" y="4140182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Based on the 2020 EBM Guide. Learn about Evidence-Based Management (EBM)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(v2) is licensed under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By Scrum Facilitators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-232456" y="161565"/>
            <a:ext cx="3909016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b="1" dirty="0">
                <a:latin typeface="Marvel" pitchFamily="2" charset="0"/>
              </a:rPr>
              <a:t>ANIME LE JEU</a:t>
            </a:r>
            <a:endParaRPr lang="en-NL" sz="3700" b="1" dirty="0">
              <a:latin typeface="Marvel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Expérience client ou satisfaction souhaitée 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12579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994257"/>
            <a:ext cx="6133762" cy="2900784"/>
            <a:chOff x="712955" y="866434"/>
            <a:chExt cx="6133762" cy="29007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866434"/>
              <a:ext cx="613376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Durée de suppression d’obstacles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9417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792242"/>
            <a:ext cx="6133762" cy="3102799"/>
            <a:chOff x="712955" y="664419"/>
            <a:chExt cx="6133762" cy="3102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664419"/>
              <a:ext cx="613376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Fréquence de Construction &amp; d’Intégration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303266"/>
            <a:ext cx="5792732" cy="2178769"/>
            <a:chOff x="883471" y="1200991"/>
            <a:chExt cx="5792732" cy="21787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20099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Délai de pivotement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3441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000588"/>
            <a:ext cx="5792732" cy="2894453"/>
            <a:chOff x="883470" y="872765"/>
            <a:chExt cx="5792732" cy="28944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872765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Nombre d’Incidents en Production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677300" y="1887167"/>
            <a:ext cx="6396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latin typeface="Marvel" pitchFamily="2" charset="0"/>
              </a:rPr>
              <a:t>VALEUR</a:t>
            </a:r>
            <a:r>
              <a:rPr lang="en-NL" sz="9000" dirty="0">
                <a:latin typeface="Marvel" pitchFamily="2" charset="0"/>
              </a:rPr>
              <a:t> </a:t>
            </a:r>
            <a:r>
              <a:rPr lang="en-US" sz="9000" dirty="0">
                <a:latin typeface="Marvel" pitchFamily="2" charset="0"/>
              </a:rPr>
              <a:t>ACTUELLE</a:t>
            </a:r>
            <a:endParaRPr lang="en-NL" sz="9000" dirty="0">
              <a:latin typeface="Marvel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250731" y="3029919"/>
            <a:ext cx="3134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 valeur que le produit livre à l’heure d’aujourd’hui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Période de</a:t>
              </a:r>
            </a:p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Stabilisation</a:t>
              </a:r>
              <a:b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d’une Version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Délai </a:t>
              </a:r>
            </a:p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 Changement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9996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1644949" y="1469755"/>
            <a:ext cx="4269776" cy="2388140"/>
            <a:chOff x="1536460" y="1255092"/>
            <a:chExt cx="4269776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1536460" y="1255092"/>
              <a:ext cx="426977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Part de March</a:t>
              </a:r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é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503334"/>
            <a:ext cx="5792732" cy="2320981"/>
            <a:chOff x="883470" y="1446237"/>
            <a:chExt cx="5792732" cy="2320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46237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Temps de 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</a:t>
              </a:r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Client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221837"/>
            <a:ext cx="5792732" cy="2260198"/>
            <a:chOff x="883471" y="1119562"/>
            <a:chExt cx="5792732" cy="22601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11956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Temps d’Apprentissage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  <a:endParaRPr lang="en-US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</a:t>
              </a:r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é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Index d’Utilisation Client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404037" y="1964111"/>
            <a:ext cx="690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Marvel" pitchFamily="2" charset="0"/>
              </a:rPr>
              <a:t>VALEUR NON-REALISEE</a:t>
            </a:r>
            <a:endParaRPr lang="en-NL" sz="8000" dirty="0">
              <a:latin typeface="Marvel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661355" y="2992265"/>
            <a:ext cx="6319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potentielle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valeur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future qui </a:t>
            </a:r>
            <a:r>
              <a:rPr lang="en-GB" sz="10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pourrait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être réalisée si l'organisation répondait aux besoins de tous les clients ou utilisateurs potentiels 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Deployment Frequency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62571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12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180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6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Restore Service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1598021"/>
            <a:ext cx="5792732" cy="2131608"/>
            <a:chOff x="883471" y="2218780"/>
            <a:chExt cx="5792732" cy="2131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22187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(Product) Code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Merging Code Between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98114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0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688776" y="1441781"/>
            <a:ext cx="6283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Marvel" pitchFamily="2" charset="0"/>
              </a:rPr>
              <a:t>DELAI DE MISE</a:t>
            </a:r>
            <a:endParaRPr lang="en-NL" sz="8000" dirty="0">
              <a:latin typeface="Marvel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3E9D20-79DD-4559-97BE-1D470C0E99A5}"/>
              </a:ext>
            </a:extLst>
          </p:cNvPr>
          <p:cNvSpPr txBox="1"/>
          <p:nvPr/>
        </p:nvSpPr>
        <p:spPr>
          <a:xfrm>
            <a:off x="610645" y="2282973"/>
            <a:ext cx="6317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Marvel" pitchFamily="2" charset="0"/>
              </a:rPr>
              <a:t>SUR LE MARCHE</a:t>
            </a:r>
            <a:endParaRPr lang="en-NL" sz="8000" dirty="0">
              <a:latin typeface="Marvel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654576" y="3306621"/>
            <a:ext cx="6317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 capacité de l’entreprise à fournir rapidement de nouvelles offres, </a:t>
            </a:r>
            <a:b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</a:b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de nouveaux services ou produits. </a:t>
            </a:r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latin typeface="Ubuntu" panose="020B0504030602030204" pitchFamily="34" charset="0"/>
              </a:rPr>
              <a:t>Don’t measure Output. Measure Outcomes</a:t>
            </a: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>
                <a:latin typeface="Ubuntu" panose="020B0504030602030204" pitchFamily="34" charset="0"/>
              </a:rPr>
              <a:t>It’s not about the Metrics, but about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dirty="0">
                <a:latin typeface="Ubuntu" panose="020B0504030602030204" pitchFamily="34" charset="0"/>
              </a:rPr>
              <a:t>Learn more about</a:t>
            </a:r>
            <a:r>
              <a:rPr lang="en-NL" sz="5000" b="1" dirty="0"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NL" sz="5000" dirty="0">
                <a:latin typeface="Ubuntu" panose="020B0504030602030204" pitchFamily="34" charset="0"/>
              </a:rPr>
              <a:t>at</a:t>
            </a: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571688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Example Key Value Measures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 2020, http://scrum.org/EBM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7C774-BF2E-CC4D-BF85-02ACACF2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" y="602633"/>
            <a:ext cx="2470989" cy="14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304A80-7961-AE46-9A97-8B2820915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5195" y="2104911"/>
            <a:ext cx="2470989" cy="1077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791FE-02B2-E845-A5C1-033DD92A8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5" y="603400"/>
            <a:ext cx="2470989" cy="345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B9DC0-E698-B44B-9BD1-7DF86B3BB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7"/>
          <a:stretch/>
        </p:blipFill>
        <p:spPr>
          <a:xfrm>
            <a:off x="2576185" y="4014320"/>
            <a:ext cx="2470990" cy="896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F27A3-6639-C149-A1C8-2FBC23880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173" y="591358"/>
            <a:ext cx="2366272" cy="2279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65FA40-5696-9548-A234-DD32383B8F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57"/>
          <a:stretch/>
        </p:blipFill>
        <p:spPr>
          <a:xfrm>
            <a:off x="5049525" y="2853640"/>
            <a:ext cx="2358273" cy="16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57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669105" y="1449010"/>
            <a:ext cx="6283229" cy="2248203"/>
            <a:chOff x="609598" y="1573774"/>
            <a:chExt cx="6770540" cy="22482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609598" y="1573774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Marvel" pitchFamily="2" charset="0"/>
                </a:rPr>
                <a:t>CAPACITE A</a:t>
              </a:r>
              <a:endParaRPr lang="en-NL" sz="8000" dirty="0">
                <a:latin typeface="Marvel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609598" y="2396953"/>
              <a:ext cx="67705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INNOV</a:t>
              </a:r>
              <a:r>
                <a:rPr lang="en-US" sz="8000" dirty="0">
                  <a:latin typeface="Marvel" pitchFamily="2" charset="0"/>
                </a:rPr>
                <a:t>ER</a:t>
              </a:r>
              <a:endParaRPr lang="en-NL" sz="8000" dirty="0">
                <a:latin typeface="Marvel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465756" y="3421867"/>
              <a:ext cx="50735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nl-NL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L'efficacité d'une organisation pour offrir de nouvelles offres qui pourrait mieux répondre aux besoins des clients. </a:t>
              </a: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C1887E-6D70-446D-A692-4BED06B9E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1271"/>
            <a:ext cx="6779100" cy="13465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L'efficacité d'une organisation pour offrir de nouvelles capacités qui pourrait mieux répondre aux besoins des clients </a:t>
            </a:r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</TotalTime>
  <Words>723</Words>
  <Application>Microsoft Office PowerPoint</Application>
  <PresentationFormat>Custom</PresentationFormat>
  <Paragraphs>84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Calibri</vt:lpstr>
      <vt:lpstr>Marvel</vt:lpstr>
      <vt:lpstr>Calibri Light</vt:lpstr>
      <vt:lpstr>Ubuntu Light</vt:lpstr>
      <vt:lpstr>Ubuntu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Lohic Beneyzet</cp:lastModifiedBy>
  <cp:revision>265</cp:revision>
  <dcterms:created xsi:type="dcterms:W3CDTF">2020-03-02T18:23:14Z</dcterms:created>
  <dcterms:modified xsi:type="dcterms:W3CDTF">2021-03-22T15:41:04Z</dcterms:modified>
</cp:coreProperties>
</file>